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9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8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9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BB403-988C-4556-9BBB-73FE7C8EF72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C89C6-4713-4E72-A26B-80DE53A1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622" y="232677"/>
            <a:ext cx="9144000" cy="508729"/>
          </a:xfrm>
        </p:spPr>
        <p:txBody>
          <a:bodyPr>
            <a:normAutofit/>
          </a:bodyPr>
          <a:lstStyle/>
          <a:p>
            <a:r>
              <a:rPr lang="mn-MN" sz="1800" dirty="0" smtClean="0"/>
              <a:t>АЛАГ-ЭРДЭНЭ СУМЫН ЭМИЙН САНГИЙН ХӨРӨНГӨ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17865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9975"/>
              </p:ext>
            </p:extLst>
          </p:nvPr>
        </p:nvGraphicFramePr>
        <p:xfrm>
          <a:off x="728956" y="741406"/>
          <a:ext cx="10289246" cy="3418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2052"/>
                <a:gridCol w="2032372"/>
                <a:gridCol w="3794822"/>
              </a:tblGrid>
              <a:tr h="6519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65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Тоног төхөөрөмж тавилга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1,474,900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3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192,857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65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багтаамжийн үнэлгээ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mn-MN" sz="1600">
                          <a:effectLst/>
                        </a:rPr>
                        <a:t>,</a:t>
                      </a:r>
                      <a:r>
                        <a:rPr lang="en-US" sz="1600">
                          <a:effectLst/>
                        </a:rPr>
                        <a:t>400</a:t>
                      </a:r>
                      <a:r>
                        <a:rPr lang="mn-MN" sz="1600">
                          <a:effectLst/>
                        </a:rPr>
                        <a:t>,</a:t>
                      </a:r>
                      <a:r>
                        <a:rPr lang="en-US" sz="1600">
                          <a:effectLst/>
                        </a:rPr>
                        <a:t>00</a:t>
                      </a:r>
                      <a:r>
                        <a:rPr lang="mn-MN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3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428.9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5,097,684.82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3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67,50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2,819,179.91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3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519,580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465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 авсан этгээдэд шилжинэ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3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12,504,201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C:\Users\Admin\Desktop\Үнэлгээ\Үнэлгээнд\БАРИЛГА ЗУРАГ\Алаг-Эрдэнэ\146110938_466670284363429_4321693334722358117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22" y="4180704"/>
            <a:ext cx="4777946" cy="256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Desktop\Үнэлгээ\Үнэлгээнд\БАРИЛГА ЗУРАГ\Алаг-Эрдэнэ\145691441_262987145335252_359842851938622361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11" y="4180704"/>
            <a:ext cx="4777946" cy="247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63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ТАРИАЛАН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55764"/>
              </p:ext>
            </p:extLst>
          </p:nvPr>
        </p:nvGraphicFramePr>
        <p:xfrm>
          <a:off x="494271" y="807308"/>
          <a:ext cx="10783329" cy="2669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5957"/>
                <a:gridCol w="3272558"/>
                <a:gridCol w="3594814"/>
              </a:tblGrid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Тоног төхөөрөмж тавилга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3,603,200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2,700,000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48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14,717,812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2,336,237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6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23,550,106.92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1" name="Picture 1" descr="143836271_120846926581513_9216906302663772310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5" y="3482717"/>
            <a:ext cx="4387592" cy="32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145778499_1945848918898561_7235127044586900558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69" y="3482716"/>
            <a:ext cx="5136652" cy="32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3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ТОСОНЦЭНГЭЛ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11840"/>
              </p:ext>
            </p:extLst>
          </p:nvPr>
        </p:nvGraphicFramePr>
        <p:xfrm>
          <a:off x="755770" y="807308"/>
          <a:ext cx="10843105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978"/>
                <a:gridCol w="3290759"/>
                <a:gridCol w="3614368"/>
              </a:tblGrid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1,804,650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2,400,000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557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6,862,749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81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8,407,183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161,950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19,829,389.92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:\Users\Admin\AppData\Local\Microsoft\Windows\INetCache\Content.Word\146208674_855524318562337_1888207451497639182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6" y="3278581"/>
            <a:ext cx="4434627" cy="308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AppData\Local\Microsoft\Windows\INetCache\Content.Word\146994749_767244110880421_3910494395384056241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63" y="3338417"/>
            <a:ext cx="4917988" cy="3021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04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91829"/>
              </p:ext>
            </p:extLst>
          </p:nvPr>
        </p:nvGraphicFramePr>
        <p:xfrm>
          <a:off x="920527" y="995389"/>
          <a:ext cx="10604208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1216"/>
                <a:gridCol w="3218256"/>
                <a:gridCol w="3534736"/>
              </a:tblGrid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1,630,400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2,000,000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1250 м. 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12,779,142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30 м. 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6,403,425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76,950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6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23,082,775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ТҮНЭЛ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4" name="Picture 3" descr="C:\Users\Admin\Desktop\Үнэлгээ\Үнэлгээнд\БАРИЛГА ЗУРАГ\Түнэл\84539902_330900991139704_584738116784986521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0" y="3453807"/>
            <a:ext cx="5010270" cy="292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esktop\Үнэлгээ\Үнэлгээнд\БАРИЛГА ЗУРАГ\Түнэл\145521165_811442252771223_2741320558838985743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14" y="3453806"/>
            <a:ext cx="4465955" cy="292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72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ТӨМӨРБУЛАГ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4" name="Picture 3" descr="C:\Users\Admin\Desktop\тө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6" y="3661375"/>
            <a:ext cx="6685477" cy="28959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25376"/>
              </p:ext>
            </p:extLst>
          </p:nvPr>
        </p:nvGraphicFramePr>
        <p:xfrm>
          <a:off x="477795" y="601362"/>
          <a:ext cx="10733902" cy="3105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890"/>
                <a:gridCol w="3257674"/>
                <a:gridCol w="3578338"/>
              </a:tblGrid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3,714,400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2,900,000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833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5,402,124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Барилга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99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7,653,001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4,213,568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07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24,075,950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73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УЛААН-УУЛ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4" name="Picture 3" descr="C:\Users\Admin\AppData\Local\Microsoft\Windows\INetCache\Content.Word\ул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7" y="3077380"/>
            <a:ext cx="8427575" cy="36199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748982"/>
              </p:ext>
            </p:extLst>
          </p:nvPr>
        </p:nvGraphicFramePr>
        <p:xfrm>
          <a:off x="560173" y="698828"/>
          <a:ext cx="10569145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897"/>
                <a:gridCol w="3208200"/>
                <a:gridCol w="3523048"/>
              </a:tblGrid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1,750,400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2,000,000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1229</a:t>
                      </a:r>
                      <a:r>
                        <a:rPr lang="mn-MN" sz="1600">
                          <a:effectLst/>
                        </a:rPr>
                        <a:t>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9,552,841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30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7,315,562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696,444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3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21,508,105.05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80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ХАНХ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39117"/>
              </p:ext>
            </p:extLst>
          </p:nvPr>
        </p:nvGraphicFramePr>
        <p:xfrm>
          <a:off x="609600" y="807310"/>
          <a:ext cx="10717428" cy="361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908"/>
                <a:gridCol w="3252674"/>
                <a:gridCol w="3572846"/>
              </a:tblGrid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2,098,900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1,500,000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2,694,500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278,450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05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6,764,707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2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25485"/>
              </p:ext>
            </p:extLst>
          </p:nvPr>
        </p:nvGraphicFramePr>
        <p:xfrm>
          <a:off x="930875" y="1153300"/>
          <a:ext cx="10544434" cy="3146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9203"/>
                <a:gridCol w="3200058"/>
                <a:gridCol w="3515173"/>
              </a:tblGrid>
              <a:tr h="4495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5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Тоног төхөөрөмж тавилга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2,897,400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5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192,857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5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2,900,000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5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652,990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5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5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6,643,247.10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ХАТГАЛ ТОСГОНЫ ЭМИЙН </a:t>
            </a:r>
            <a:r>
              <a:rPr lang="mn-MN" sz="1800" b="1" dirty="0" smtClean="0"/>
              <a:t>САНГИЙН ХӨРӨНГӨ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9980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ЦАГААННУУР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5" name="Picture 4" descr="C:\Users\Admin\AppData\Local\Microsoft\Windows\INetCache\Content.Word\ца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0" y="3425396"/>
            <a:ext cx="10437341" cy="2893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74830"/>
              </p:ext>
            </p:extLst>
          </p:nvPr>
        </p:nvGraphicFramePr>
        <p:xfrm>
          <a:off x="731056" y="995390"/>
          <a:ext cx="10661873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2158"/>
                <a:gridCol w="3235757"/>
                <a:gridCol w="3553958"/>
              </a:tblGrid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1,507,150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1,100,000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 1231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11,617,122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 45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2,439,010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1,145,980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0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18,002,120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14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ЦАГААН-УУЛ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4" name="Picture 3" descr="C:\Users\Admin\AppData\Local\Microsoft\Windows\INetCache\Content.Word\цу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4" y="3338211"/>
            <a:ext cx="10800587" cy="3021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68913"/>
              </p:ext>
            </p:extLst>
          </p:nvPr>
        </p:nvGraphicFramePr>
        <p:xfrm>
          <a:off x="619588" y="929487"/>
          <a:ext cx="10765103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305"/>
                <a:gridCol w="3267430"/>
                <a:gridCol w="3588368"/>
              </a:tblGrid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2,832,510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Зах зээлийн үнэ цэнэ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2,900,000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680</a:t>
                      </a:r>
                      <a:r>
                        <a:rPr lang="mn-MN" sz="1600" dirty="0">
                          <a:effectLst/>
                        </a:rPr>
                        <a:t>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6,650,166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98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6,595,369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52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19,170,903.29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50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ЦАГААН-ҮҮР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14337" name="Picture 1" descr="цү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63" y="3396343"/>
            <a:ext cx="9938307" cy="3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14350"/>
              </p:ext>
            </p:extLst>
          </p:nvPr>
        </p:nvGraphicFramePr>
        <p:xfrm>
          <a:off x="613976" y="689397"/>
          <a:ext cx="10655386" cy="2706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9587"/>
                <a:gridCol w="3234003"/>
                <a:gridCol w="3551796"/>
              </a:tblGrid>
              <a:tr h="3161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1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1,390,400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1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1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2,100,000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1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72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4,124,784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9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1,462,220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49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15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9,270,262.01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97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30262"/>
              </p:ext>
            </p:extLst>
          </p:nvPr>
        </p:nvGraphicFramePr>
        <p:xfrm>
          <a:off x="413744" y="945963"/>
          <a:ext cx="11308698" cy="2633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9929"/>
                <a:gridCol w="3069203"/>
                <a:gridCol w="3769566"/>
              </a:tblGrid>
              <a:tr h="2234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Тоног төхөөрөмж тавилга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2,394,150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багтаамжийн үнэлгээ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2,300,000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588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3,568,320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523,990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92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Тусгай зөвшөөрөл </a:t>
                      </a:r>
                      <a:r>
                        <a:rPr lang="mn-MN" sz="1600" dirty="0" smtClean="0">
                          <a:effectLst/>
                        </a:rPr>
                        <a:t>/худалдан авсан </a:t>
                      </a:r>
                      <a:r>
                        <a:rPr lang="mn-MN" sz="1600" dirty="0">
                          <a:effectLst/>
                        </a:rPr>
                        <a:t>этгээдэд </a:t>
                      </a:r>
                      <a:r>
                        <a:rPr lang="mn-MN" sz="1600" dirty="0" smtClean="0">
                          <a:effectLst/>
                        </a:rPr>
                        <a:t>шилжинэ/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W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4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8,979,317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680519" y="380958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АРБУЛАГ СУМЫН ЭМИЙН САНГИЙН ХӨРӨНГӨ</a:t>
            </a:r>
            <a:endParaRPr lang="en-US" sz="1800" b="1" dirty="0"/>
          </a:p>
        </p:txBody>
      </p:sp>
      <p:pic>
        <p:nvPicPr>
          <p:cNvPr id="4" name="Picture 3" descr="C:\Users\Admin\Desktop\Үнэлгээ\Үнэлгээнд\БАРИЛГА ЗУРАГ\Арбулаг\Б.Б\157014776_725235928150029_594337535262060347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1350" y="2770704"/>
            <a:ext cx="3413040" cy="4456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63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ЦЭЦЭРЛЭГ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93330"/>
              </p:ext>
            </p:extLst>
          </p:nvPr>
        </p:nvGraphicFramePr>
        <p:xfrm>
          <a:off x="691455" y="807308"/>
          <a:ext cx="10577906" cy="2561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2534"/>
                <a:gridCol w="3209759"/>
                <a:gridCol w="3525613"/>
              </a:tblGrid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4,142,300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5,000,000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372 </a:t>
                      </a:r>
                      <a:r>
                        <a:rPr lang="mn-MN" sz="1600" dirty="0">
                          <a:effectLst/>
                        </a:rPr>
                        <a:t>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4,164,912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108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7,242,254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845,960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4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21,588,283.25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:\Users\Admin\AppData\Local\Microsoft\Windows\INetCache\Content.Word\цэ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3" y="3372107"/>
            <a:ext cx="10590213" cy="325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73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ЧАНДМАНЬ-ӨНДӨР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16385" name="Picture 1" descr="ч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1" y="3202632"/>
            <a:ext cx="10169710" cy="3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61223"/>
              </p:ext>
            </p:extLst>
          </p:nvPr>
        </p:nvGraphicFramePr>
        <p:xfrm>
          <a:off x="428367" y="622956"/>
          <a:ext cx="10700953" cy="2706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7232"/>
                <a:gridCol w="3247097"/>
                <a:gridCol w="3566624"/>
              </a:tblGrid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Тоног төхөөрөмж тавилга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3,428,100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171,428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2,700,000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731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7,068,226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96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5,664,069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98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2021-12-01 байдлаар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3,180,050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1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22,211,874.66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2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ШИНЭ-ИДЭР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58359"/>
              </p:ext>
            </p:extLst>
          </p:nvPr>
        </p:nvGraphicFramePr>
        <p:xfrm>
          <a:off x="345991" y="659029"/>
          <a:ext cx="11022225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3473"/>
                <a:gridCol w="3344302"/>
                <a:gridCol w="3674450"/>
              </a:tblGrid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Тоо ширхэг /Хэмжээ/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2,013,650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192,857.1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ЗАХ ЗЭЭЛИЙН ҮНЭ ЦЭНЭ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2,100,000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Газар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446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4,621,834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49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4,162,757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13,091,099.15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409" name="Picture 1" descr="ш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87" y="3126904"/>
            <a:ext cx="10194871" cy="349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542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ЭРДЭНЭБУЛГАН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pic>
        <p:nvPicPr>
          <p:cNvPr id="18433" name="Picture 1" descr="эр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t="309" r="2939" b="4785"/>
          <a:stretch/>
        </p:blipFill>
        <p:spPr bwMode="auto">
          <a:xfrm>
            <a:off x="972065" y="2627870"/>
            <a:ext cx="9564130" cy="408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23791"/>
              </p:ext>
            </p:extLst>
          </p:nvPr>
        </p:nvGraphicFramePr>
        <p:xfrm>
          <a:off x="536171" y="552943"/>
          <a:ext cx="10403677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788"/>
                <a:gridCol w="3157345"/>
                <a:gridCol w="3467544"/>
              </a:tblGrid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дүн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1,680,150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1,800,000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300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2,670,737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40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9,840,735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301,158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7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16,485,637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19053"/>
              </p:ext>
            </p:extLst>
          </p:nvPr>
        </p:nvGraphicFramePr>
        <p:xfrm>
          <a:off x="1442274" y="768754"/>
          <a:ext cx="9233964" cy="1016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4209"/>
                <a:gridCol w="2801445"/>
                <a:gridCol w="3078310"/>
              </a:tblGrid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</a:rPr>
                        <a:t>Нэр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Тоо ширхэг /Хэмжээ/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Нийт дүн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Тоног төхөөрөмж тавилга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8,285,250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2,963,419.9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11,248,669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ТӨВ ОФФИСИЙН </a:t>
            </a:r>
            <a:r>
              <a:rPr lang="mn-MN" sz="1800" b="1" dirty="0" smtClean="0"/>
              <a:t>ХӨРӨНГӨ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39029"/>
              </p:ext>
            </p:extLst>
          </p:nvPr>
        </p:nvGraphicFramePr>
        <p:xfrm>
          <a:off x="1462869" y="3137132"/>
          <a:ext cx="9233964" cy="1078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4209"/>
                <a:gridCol w="2801445"/>
                <a:gridCol w="3078310"/>
              </a:tblGrid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</a:rPr>
                        <a:t>Нэр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Тоо ширхэг /Хэмжээ/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Нийт дүн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Тоног төхөөрөмж тавилга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1.000.000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Зах</a:t>
                      </a:r>
                      <a:r>
                        <a:rPr lang="mn-MN" sz="1600" baseline="0" dirty="0" smtClean="0">
                          <a:effectLst/>
                        </a:rPr>
                        <a:t> зээлийн үнэ цэнэ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1,200,000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53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2,200,000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70455" y="2337444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МОГОЙН ГОЛ БАГИЙН ЭМИЙН САНГИЙН </a:t>
            </a:r>
            <a:r>
              <a:rPr lang="mn-MN" sz="1800" b="1" dirty="0" smtClean="0"/>
              <a:t>ХӨРӨНГӨ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9694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65201"/>
              </p:ext>
            </p:extLst>
          </p:nvPr>
        </p:nvGraphicFramePr>
        <p:xfrm>
          <a:off x="470071" y="917789"/>
          <a:ext cx="11252371" cy="2735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6751"/>
                <a:gridCol w="3414830"/>
                <a:gridCol w="3750790"/>
              </a:tblGrid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1,610,400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192,857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багтаамжийн үнэлгээ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mn-MN" sz="1600">
                          <a:effectLst/>
                        </a:rPr>
                        <a:t>,100,000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608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3,689,691.4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71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13,724,768.46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8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 авсан этгээдэд шилжинэ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W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4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22,317,717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680519" y="380958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БАЯНЗҮРХ СУМЫН ЭМИЙН САНГИЙН ХӨРӨНГӨ</a:t>
            </a:r>
            <a:endParaRPr lang="en-US" sz="1800" b="1" dirty="0"/>
          </a:p>
        </p:txBody>
      </p:sp>
      <p:pic>
        <p:nvPicPr>
          <p:cNvPr id="4" name="Picture 3" descr="C:\Users\Admin\Desktop\Үнэлгээ\Үнэлгээнд\БАРИЛГА ЗУРАГ\Баянзүрх\146139070_552973822325091_1808460166448704022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5" y="3481129"/>
            <a:ext cx="4703806" cy="31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esktop\Үнэлгээ\Үнэлгээнд\БАРИЛГА ЗУРАГ\Баянзүрх\146640858_416011329668716_3280016305316123532_n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02" y="3481129"/>
            <a:ext cx="3904736" cy="310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Desktop\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882" y="2283376"/>
            <a:ext cx="2644140" cy="450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9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82637"/>
              </p:ext>
            </p:extLst>
          </p:nvPr>
        </p:nvGraphicFramePr>
        <p:xfrm>
          <a:off x="362465" y="763032"/>
          <a:ext cx="1119522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5285"/>
                <a:gridCol w="3397816"/>
                <a:gridCol w="3732121"/>
              </a:tblGrid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Нийт </a:t>
                      </a:r>
                      <a:r>
                        <a:rPr lang="mn-MN" sz="1600" dirty="0" smtClean="0">
                          <a:effectLst/>
                        </a:rPr>
                        <a:t>дүн /төгрөг/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2,206,900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Программ хангамж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үнэлгээ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3,400,000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84.9</a:t>
                      </a:r>
                      <a:r>
                        <a:rPr lang="mn-MN" sz="1600" dirty="0">
                          <a:effectLst/>
                        </a:rPr>
                        <a:t>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3,142,267.92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60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16,827,035.84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182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10,211,960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7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Тусгай зөвшөөрөл </a:t>
                      </a:r>
                      <a:r>
                        <a:rPr lang="mn-MN" sz="1600" dirty="0" smtClean="0">
                          <a:effectLst/>
                        </a:rPr>
                        <a:t>/ худалдан авсан </a:t>
                      </a:r>
                      <a:r>
                        <a:rPr lang="mn-MN" sz="1600" dirty="0">
                          <a:effectLst/>
                        </a:rPr>
                        <a:t>этгээдэд </a:t>
                      </a:r>
                      <a:r>
                        <a:rPr lang="mn-MN" sz="1600" dirty="0" smtClean="0">
                          <a:effectLst/>
                        </a:rPr>
                        <a:t>шилжинэ/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0</a:t>
                      </a: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47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35,981,020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 descr="C:\Users\Admin\Desktop\Үнэлгээ\Үнэлгээнд\БАРИЛГА ЗУРАГ\Бүрэнтогтох\144900316_253602682947591_1349662290288248533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6" y="3676521"/>
            <a:ext cx="3977975" cy="2839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dmin\Desktop\Үнэлгээ\Үнэлгээнд\БАРИЛГА ЗУРАГ\Бүрэнтогтох\145276686_963579884175069_7605531513694352627_n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55" y="3676521"/>
            <a:ext cx="3613194" cy="28396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80519" y="380958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БҮРЭНТОГТОХ СУМЫН ЭМИЙН САНГИЙН ХӨРӨНГӨ</a:t>
            </a:r>
            <a:endParaRPr lang="en-US" sz="1800" b="1" dirty="0"/>
          </a:p>
        </p:txBody>
      </p:sp>
      <p:pic>
        <p:nvPicPr>
          <p:cNvPr id="6" name="Picture 5" descr="C:\Users\Admin\Desktop\бү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2"/>
          <a:stretch/>
        </p:blipFill>
        <p:spPr bwMode="auto">
          <a:xfrm>
            <a:off x="8740346" y="3725305"/>
            <a:ext cx="2411240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4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95493"/>
              </p:ext>
            </p:extLst>
          </p:nvPr>
        </p:nvGraphicFramePr>
        <p:xfrm>
          <a:off x="461317" y="830633"/>
          <a:ext cx="10849233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0102"/>
                <a:gridCol w="3292720"/>
                <a:gridCol w="3616411"/>
              </a:tblGrid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3,101,900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3,600,000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1415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12,895,097.14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42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3,418,131.38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Тусгай </a:t>
                      </a:r>
                      <a:r>
                        <a:rPr lang="mn-MN" sz="1600" dirty="0" smtClean="0">
                          <a:effectLst/>
                        </a:rPr>
                        <a:t>зөвшөөрөл худалдан</a:t>
                      </a:r>
                      <a:r>
                        <a:rPr lang="mn-MN" sz="1600" baseline="0" dirty="0" smtClean="0">
                          <a:effectLst/>
                        </a:rPr>
                        <a:t> авсан этгээдэд шилжинэ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1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23,207,985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680519" y="380958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ГАЛТ СУМЫН ЭМИЙН САНГИЙН ХӨРӨНГӨ</a:t>
            </a:r>
            <a:endParaRPr lang="en-US" sz="1800" b="1" dirty="0"/>
          </a:p>
        </p:txBody>
      </p:sp>
      <p:pic>
        <p:nvPicPr>
          <p:cNvPr id="4" name="Picture 3" descr="C:\Users\Admin\Desktop\Үнэлгээ\Үнэлгээнд\БАРИЛГА ЗУРАГ\Галт\146106992_812056176189999_3176933942894225899_n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9" y="3575350"/>
            <a:ext cx="3940391" cy="279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esktop\Үнэлгээ\Үнэлгээнд\БАРИЛГА ЗУРАГ\Галт\145518869_2925822374406389_7845658317238563226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0" t="5946" r="12499" b="37305"/>
          <a:stretch/>
        </p:blipFill>
        <p:spPr bwMode="auto">
          <a:xfrm>
            <a:off x="8798011" y="3575350"/>
            <a:ext cx="3253946" cy="222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\Desktop\галт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14187" r="8696" b="4147"/>
          <a:stretch/>
        </p:blipFill>
        <p:spPr bwMode="auto">
          <a:xfrm>
            <a:off x="4382530" y="3575350"/>
            <a:ext cx="4456670" cy="251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56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62888"/>
              </p:ext>
            </p:extLst>
          </p:nvPr>
        </p:nvGraphicFramePr>
        <p:xfrm>
          <a:off x="452042" y="738286"/>
          <a:ext cx="1083379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806"/>
                <a:gridCol w="3288095"/>
                <a:gridCol w="3610894"/>
              </a:tblGrid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1,812,900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Зах зээлийн үнэ цэнэ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3,200,000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Газар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373 м. 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4,920,349.57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Барилга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64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20,433,231.41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Бараа үлдэгдэл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2,184,000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05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Тусгай зөвшөөрөл /худалдан авсан этгээдэд шилжинэ/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6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32,743,338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ЖАРГАЛАНТ СУМЫН ЭМИЙН САНГИЙН ХӨРӨНГӨ</a:t>
            </a:r>
            <a:endParaRPr lang="en-US" sz="1800" b="1" dirty="0"/>
          </a:p>
        </p:txBody>
      </p:sp>
      <p:pic>
        <p:nvPicPr>
          <p:cNvPr id="1026" name="Picture 2" descr="145663225_245166197185312_8515243085881616675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5" y="3696901"/>
            <a:ext cx="4180236" cy="257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Үнэлгээ\Үнэлгээнд\БАРИЛГА ЗУРАГ\Жаргалант\145375450_853626315200653_3372495880590690599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60" y="3696900"/>
            <a:ext cx="4138364" cy="249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58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ИХ-УУЛ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61821"/>
              </p:ext>
            </p:extLst>
          </p:nvPr>
        </p:nvGraphicFramePr>
        <p:xfrm>
          <a:off x="573953" y="807308"/>
          <a:ext cx="11239105" cy="244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1341"/>
                <a:gridCol w="3411015"/>
                <a:gridCol w="3746749"/>
              </a:tblGrid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1,825,330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192,857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үнэлгээ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3,000,000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Газар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1071 м.кв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12,956,760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100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10,476,981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2,980,761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31,432,689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:\Users\Admin\Desktop\Үнэлгээ\Үнэлгээнд\БАРИЛГА ЗУРАГ\Их уул\144097365_1118149595311115_425532040701355006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7" y="3252358"/>
            <a:ext cx="4885193" cy="302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\Desktop\Үнэлгээ\Үнэлгээнд\БАРИЛГА ЗУРАГ\Их уул\144050100_166967891611154_408023230384726605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68" y="3345480"/>
            <a:ext cx="4983891" cy="2931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3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РАШААНТ</a:t>
            </a:r>
            <a:r>
              <a:rPr lang="mn-MN" sz="1800" b="1" dirty="0" smtClean="0"/>
              <a:t>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11252"/>
              </p:ext>
            </p:extLst>
          </p:nvPr>
        </p:nvGraphicFramePr>
        <p:xfrm>
          <a:off x="597800" y="807308"/>
          <a:ext cx="11182308" cy="2463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0853"/>
                <a:gridCol w="3394403"/>
                <a:gridCol w="3727052"/>
              </a:tblGrid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Нэр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Тоо ширхэг /Хэмжээ/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дүн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Тоног төхөөрөмж тавилга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1,881,200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Программ хангамж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192,857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Зах зээлийн үнэ цэнэ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3,100,000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Барилга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64 м.кв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5,144,828.77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Бараа үлдэгдэл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282,720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Тусгай зөвшөөрөл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78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Нийт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1600" dirty="0">
                          <a:effectLst/>
                        </a:rPr>
                        <a:t>10,601,605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:\Users\Admin\AppData\Local\Microsoft\Windows\INetCache\Content.Word\146124940_744293173143793_1996441712121576572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6" y="3299383"/>
            <a:ext cx="4886506" cy="323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 descr="145908815_690287134979223_5043213939898537530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1" y="3299383"/>
            <a:ext cx="5165125" cy="323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0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4617" y="298579"/>
            <a:ext cx="9144000" cy="5087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n-MN" sz="1800" b="1" dirty="0" smtClean="0"/>
              <a:t>РЕНЧИНЛХҮМБЭ </a:t>
            </a:r>
            <a:r>
              <a:rPr lang="mn-MN" sz="1800" b="1" dirty="0" smtClean="0"/>
              <a:t>СУМЫН ЭМИЙН САНГИЙН ХӨРӨНГӨ</a:t>
            </a:r>
            <a:endParaRPr lang="en-US" sz="1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78404"/>
              </p:ext>
            </p:extLst>
          </p:nvPr>
        </p:nvGraphicFramePr>
        <p:xfrm>
          <a:off x="518985" y="1046203"/>
          <a:ext cx="10610334" cy="3698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697"/>
                <a:gridCol w="3220859"/>
                <a:gridCol w="3536778"/>
              </a:tblGrid>
              <a:tr h="5283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Нэр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Тоо ширхэг /Хэмжээ/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Нийт дүн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3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Тоног төхөөрөмж тавилга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1,646,400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3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Программ хангамж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192,857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3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Зах зээлийн үнэ цэнэ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2,800,000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3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Бараа үлдэгдэл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26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398,050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3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Тусгай зөвшөөрөл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839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Нийт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mn-MN" sz="2400" dirty="0">
                          <a:effectLst/>
                        </a:rPr>
                        <a:t>5,037,307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19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1047</Words>
  <Application>Microsoft Office PowerPoint</Application>
  <PresentationFormat>Widescreen</PresentationFormat>
  <Paragraphs>643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АЛАГ-ЭРДЭНЭ СУМЫН ЭМИЙН САНГИЙН ХӨРӨНГӨ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АЛАГ-ЭРДЭНЭ СУМЫН ЭМИЙН САНГИЙН ХӨРӨНГӨ</dc:title>
  <dc:creator>User</dc:creator>
  <cp:lastModifiedBy>User</cp:lastModifiedBy>
  <cp:revision>11</cp:revision>
  <dcterms:created xsi:type="dcterms:W3CDTF">2022-01-25T07:05:02Z</dcterms:created>
  <dcterms:modified xsi:type="dcterms:W3CDTF">2022-01-26T10:22:30Z</dcterms:modified>
</cp:coreProperties>
</file>